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4"/>
  </p:sldMasterIdLst>
  <p:notesMasterIdLst>
    <p:notesMasterId r:id="rId17"/>
  </p:notesMasterIdLst>
  <p:handoutMasterIdLst>
    <p:handoutMasterId r:id="rId18"/>
  </p:handoutMasterIdLst>
  <p:sldIdLst>
    <p:sldId id="256" r:id="rId5"/>
    <p:sldId id="281" r:id="rId6"/>
    <p:sldId id="283" r:id="rId7"/>
    <p:sldId id="282" r:id="rId8"/>
    <p:sldId id="286" r:id="rId9"/>
    <p:sldId id="288" r:id="rId10"/>
    <p:sldId id="289" r:id="rId11"/>
    <p:sldId id="290" r:id="rId12"/>
    <p:sldId id="259" r:id="rId13"/>
    <p:sldId id="260" r:id="rId14"/>
    <p:sldId id="261" r:id="rId15"/>
    <p:sldId id="28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85" d="100"/>
          <a:sy n="85" d="100"/>
        </p:scale>
        <p:origin x="2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067A8C-BB45-4096-BD8F-DBA28C8FCF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EF1EA3-AC34-43E7-90C9-18768A50A6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D134E-4F06-4C58-B34A-E4454A67181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ED985-D9CB-4B46-8804-D5D0596170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9DBE9-113C-4D1C-BAC1-0B6FEECAD8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AED18-C176-4225-8CBD-557FFA8C1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044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D0377-D1FE-4F49-89D3-4AD2CE99D07B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8FC7C-C384-48A3-8C6B-2006397B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3113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9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9700-0B8F-43F3-BFDB-62D6BDD6760A}" type="datetime1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sound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D076-AFBA-464E-9DF0-8479E314F1C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269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79C4-2293-4775-B2A4-BEECAB42094C}" type="datetime1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sound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D076-AFBA-464E-9DF0-8479E314F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79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B7FB3-B9B4-48AA-B094-33F7E554BF52}" type="datetime1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sound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D076-AFBA-464E-9DF0-8479E314F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38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745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77592-4D67-4746-9E47-E735E1790CDF}" type="datetime1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sound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D076-AFBA-464E-9DF0-8479E314F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75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E205-4EA7-453A-917F-AB03D2E4BCD6}" type="datetime1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sound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D076-AFBA-464E-9DF0-8479E314F1C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882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551B2-A86E-4338-9B1B-FCD9C2186CD7}" type="datetime1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sound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D076-AFBA-464E-9DF0-8479E314F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24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A24-FFA6-45AC-9EEC-BDA29CDEE3B3}" type="datetime1">
              <a:rPr lang="en-US" smtClean="0"/>
              <a:t>8/24/2024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sound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D076-AFBA-464E-9DF0-8479E314F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63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DD9B-650D-4934-980C-F2CD3F2657CB}" type="datetime1">
              <a:rPr lang="en-US" smtClean="0"/>
              <a:t>8/24/2024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sound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D076-AFBA-464E-9DF0-8479E314F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4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3E05-15E8-4D54-9D47-CA963DD65780}" type="datetime1">
              <a:rPr lang="en-US" smtClean="0"/>
              <a:t>8/24/2024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Data sound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D076-AFBA-464E-9DF0-8479E314F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83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F6567D8-2381-45C1-B8B6-226D3D295671}" type="datetime1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Data sound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52D076-AFBA-464E-9DF0-8479E314F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44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2666-C0F2-42BE-A4D2-40F0CD530BB8}" type="datetime1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sound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D076-AFBA-464E-9DF0-8479E314F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9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868C656-4460-4EB2-B4F4-3D274820615B}" type="datetime1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Data sound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r>
              <a:rPr lang="en-US"/>
              <a:t>Trang 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78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086C8-C687-4483-8CDE-763F74DC18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A4183-1617-4A30-95C6-B50B41F99B96}"/>
              </a:ext>
            </a:extLst>
          </p:cNvPr>
          <p:cNvSpPr txBox="1"/>
          <p:nvPr/>
        </p:nvSpPr>
        <p:spPr>
          <a:xfrm>
            <a:off x="8003822" y="5283200"/>
            <a:ext cx="315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Author: </a:t>
            </a:r>
            <a:r>
              <a:rPr lang="en-US" i="1" dirty="0" err="1">
                <a:solidFill>
                  <a:schemeClr val="accent2"/>
                </a:solidFill>
              </a:rPr>
              <a:t>Tramy</a:t>
            </a:r>
            <a:r>
              <a:rPr lang="en-US" i="1" dirty="0">
                <a:solidFill>
                  <a:schemeClr val="accent2"/>
                </a:solidFill>
              </a:rPr>
              <a:t> Pham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01A35-DF26-4C63-A1E0-BC5A9490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758952"/>
            <a:ext cx="10119359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39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2370" y="1804889"/>
            <a:ext cx="4107160" cy="324812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50776" y="511374"/>
            <a:ext cx="6318448" cy="10937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306"/>
              </a:lnSpc>
            </a:pPr>
            <a:r>
              <a:rPr lang="en-US" sz="344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Thách thức trong phát triển hệ thống gợi ý</a:t>
            </a:r>
            <a:endParaRPr lang="en-US" sz="3445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76" y="1884065"/>
            <a:ext cx="929680" cy="148748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859360" y="2070001"/>
            <a:ext cx="2187476" cy="2734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153"/>
              </a:lnSpc>
            </a:pPr>
            <a:r>
              <a:rPr lang="en-US" sz="172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Lượng dữ liệu lớn</a:t>
            </a:r>
            <a:endParaRPr lang="en-US" sz="1722" dirty="0"/>
          </a:p>
        </p:txBody>
      </p:sp>
      <p:sp>
        <p:nvSpPr>
          <p:cNvPr id="9" name="Text 3"/>
          <p:cNvSpPr/>
          <p:nvPr/>
        </p:nvSpPr>
        <p:spPr>
          <a:xfrm>
            <a:off x="1859359" y="2454970"/>
            <a:ext cx="5109865" cy="5949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42"/>
              </a:lnSpc>
            </a:pPr>
            <a:r>
              <a:rPr lang="en-US" sz="146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Xử lý và phân tích lượng dữ liệu khổng lồ là một thách thức lớn.</a:t>
            </a:r>
            <a:endParaRPr lang="en-US" sz="1464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776" y="3371553"/>
            <a:ext cx="929680" cy="148748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859359" y="3557488"/>
            <a:ext cx="2703810" cy="2734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153"/>
              </a:lnSpc>
            </a:pPr>
            <a:r>
              <a:rPr lang="en-US" sz="172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Độ phức tạp của thuật toán</a:t>
            </a:r>
            <a:endParaRPr lang="en-US" sz="1722" dirty="0"/>
          </a:p>
        </p:txBody>
      </p:sp>
      <p:sp>
        <p:nvSpPr>
          <p:cNvPr id="12" name="Text 5"/>
          <p:cNvSpPr/>
          <p:nvPr/>
        </p:nvSpPr>
        <p:spPr>
          <a:xfrm>
            <a:off x="1859359" y="3942457"/>
            <a:ext cx="5109865" cy="5949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42"/>
              </a:lnSpc>
            </a:pPr>
            <a:r>
              <a:rPr lang="en-US" sz="146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Chọn và tối ưu hóa thuật toán phù hợp với nhu cầu của hệ thống là một thách thức.</a:t>
            </a:r>
            <a:endParaRPr lang="en-US" sz="1464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776" y="4859040"/>
            <a:ext cx="929680" cy="148748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859359" y="5044976"/>
            <a:ext cx="3537148" cy="2734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153"/>
              </a:lnSpc>
            </a:pPr>
            <a:r>
              <a:rPr lang="en-US" sz="172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Sự thay đổi sở thích của người dùng</a:t>
            </a:r>
            <a:endParaRPr lang="en-US" sz="1722" dirty="0"/>
          </a:p>
        </p:txBody>
      </p:sp>
      <p:sp>
        <p:nvSpPr>
          <p:cNvPr id="15" name="Text 7"/>
          <p:cNvSpPr/>
          <p:nvPr/>
        </p:nvSpPr>
        <p:spPr>
          <a:xfrm>
            <a:off x="1859359" y="5429945"/>
            <a:ext cx="5109865" cy="5949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42"/>
              </a:lnSpc>
            </a:pPr>
            <a:r>
              <a:rPr lang="en-US" sz="146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Nắm bắt sự thay đổi sở thích của người dùng để đưa ra các gợi ý phù hợp là rất khó khăn.</a:t>
            </a:r>
            <a:endParaRPr lang="en-US" sz="146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52" y="1677392"/>
            <a:ext cx="4178598" cy="350311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122764" y="915095"/>
            <a:ext cx="5863828" cy="4628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644"/>
              </a:lnSpc>
            </a:pPr>
            <a:r>
              <a:rPr lang="en-US" sz="291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Xu hướng phát triển hệ thống gợi ý</a:t>
            </a:r>
            <a:endParaRPr lang="en-US" sz="2916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764" y="1613992"/>
            <a:ext cx="393403" cy="39340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122764" y="2164755"/>
            <a:ext cx="1851323" cy="231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22"/>
              </a:lnSpc>
            </a:pPr>
            <a:r>
              <a:rPr lang="en-US" sz="145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Trí tuệ nhân tạo</a:t>
            </a:r>
            <a:endParaRPr lang="en-US" sz="1457" dirty="0"/>
          </a:p>
        </p:txBody>
      </p:sp>
      <p:sp>
        <p:nvSpPr>
          <p:cNvPr id="9" name="Text 3"/>
          <p:cNvSpPr/>
          <p:nvPr/>
        </p:nvSpPr>
        <p:spPr>
          <a:xfrm>
            <a:off x="5122764" y="2490490"/>
            <a:ext cx="6518473" cy="2517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82"/>
              </a:lnSpc>
            </a:pPr>
            <a:r>
              <a:rPr lang="en-US" sz="123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Sử dụng AI để cải thiện độ chính xác và cá nhân hóa các gợi ý.</a:t>
            </a:r>
            <a:endParaRPr lang="en-US" sz="1239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2764" y="3214291"/>
            <a:ext cx="393403" cy="39340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122764" y="3765054"/>
            <a:ext cx="1851323" cy="231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22"/>
              </a:lnSpc>
            </a:pPr>
            <a:r>
              <a:rPr lang="en-US" sz="145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Học máy</a:t>
            </a:r>
            <a:endParaRPr lang="en-US" sz="1457" dirty="0"/>
          </a:p>
        </p:txBody>
      </p:sp>
      <p:sp>
        <p:nvSpPr>
          <p:cNvPr id="12" name="Text 5"/>
          <p:cNvSpPr/>
          <p:nvPr/>
        </p:nvSpPr>
        <p:spPr>
          <a:xfrm>
            <a:off x="5122764" y="4090789"/>
            <a:ext cx="6518473" cy="2517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82"/>
              </a:lnSpc>
            </a:pPr>
            <a:r>
              <a:rPr lang="en-US" sz="123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Áp dụng các thuật toán học máy để dự đoán chính xác hơn sở thích của người dùng.</a:t>
            </a:r>
            <a:endParaRPr lang="en-US" sz="1239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764" y="4814590"/>
            <a:ext cx="393403" cy="393403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122764" y="5365354"/>
            <a:ext cx="1851323" cy="231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22"/>
              </a:lnSpc>
            </a:pPr>
            <a:r>
              <a:rPr lang="en-US" sz="145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Học sâu</a:t>
            </a:r>
            <a:endParaRPr lang="en-US" sz="1457" dirty="0"/>
          </a:p>
        </p:txBody>
      </p:sp>
      <p:sp>
        <p:nvSpPr>
          <p:cNvPr id="15" name="Text 7"/>
          <p:cNvSpPr/>
          <p:nvPr/>
        </p:nvSpPr>
        <p:spPr>
          <a:xfrm>
            <a:off x="5122764" y="5691089"/>
            <a:ext cx="6518473" cy="2517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82"/>
              </a:lnSpc>
            </a:pPr>
            <a:r>
              <a:rPr lang="en-US" sz="123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Sử dụng các mạng nơ-ron sâu để phân tích dữ liệu phức tạp và đưa ra các gợi ý chính xác.</a:t>
            </a:r>
            <a:endParaRPr lang="en-US" sz="1239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5EDC5F-7725-49C7-A389-5A893D741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3E05-15E8-4D54-9D47-CA963DD65780}" type="datetime1">
              <a:rPr lang="en-US" smtClean="0"/>
              <a:t>8/24/2024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FFBEF-58A7-4CFF-9CCD-C4CE41425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E0157-F255-468D-B8AD-04F7B8901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D076-AFBA-464E-9DF0-8479E314F1CC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FC66A6-553E-4149-88E3-1BF39359E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33" y="406400"/>
            <a:ext cx="8455378" cy="556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2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B2D9A-00FB-4BED-A95D-9A6D437E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Định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nghĩa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A44C5-B1D2-45C4-BE6A-047355689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115203" cy="4023360"/>
          </a:xfrm>
        </p:spPr>
        <p:txBody>
          <a:bodyPr>
            <a:normAutofit/>
          </a:bodyPr>
          <a:lstStyle/>
          <a:p>
            <a:pPr algn="just"/>
            <a:r>
              <a:rPr lang="vi-VN" sz="2800" b="1" dirty="0">
                <a:latin typeface="+mj-lt"/>
              </a:rPr>
              <a:t>Recommendation</a:t>
            </a:r>
            <a:r>
              <a:rPr lang="vi-VN" sz="2800" dirty="0">
                <a:latin typeface="+mj-lt"/>
              </a:rPr>
              <a:t> (trong tiếng Việt thường được dịch là "đề xuất" hoặc "gợi ý") là một thuật ngữ chỉ việc đưa ra những gợi ý cá nhân hóa cho người dùng dựa trên sở thích, hành vi và dữ liệu cá nhân của họ.</a:t>
            </a:r>
            <a:endParaRPr lang="en-US" sz="2800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06204-FBA5-4386-8A28-4C85EBB28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77592-4D67-4746-9E47-E735E1790CDF}" type="datetime1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1449D-D85D-42D8-A816-E42A2E5BA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0981F-6E84-42E6-879B-3E9376287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D076-AFBA-464E-9DF0-8479E314F1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2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9861-089E-43C9-8659-A6E68D59C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Cách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hoạt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động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6E946-4EFC-4706-A0F5-328E1E883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vi-VN" dirty="0"/>
              <a:t>Thu thập dữ liệu: Hệ thống sẽ thu thập một lượng lớn dữ liệu về người dùng, bao gồm: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	- </a:t>
            </a:r>
            <a:r>
              <a:rPr lang="vi-VN" dirty="0"/>
              <a:t>Hành vi: Lịch sử tìm kiếm, mua sắm, xem, tương tác với nội dung,...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	- </a:t>
            </a:r>
            <a:r>
              <a:rPr lang="vi-VN" dirty="0"/>
              <a:t>Thông tin cá nhân: Độ tuổi, giới tính, sở thích, địa điểm,...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	- </a:t>
            </a:r>
            <a:r>
              <a:rPr lang="vi-VN" dirty="0"/>
              <a:t>Mối quan hệ: Bạn bè, người theo dõi,...</a:t>
            </a:r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vi-VN" dirty="0"/>
              <a:t>Xử lý dữ liệu: Dữ liệu được xử lý bằng các thuật toán học máy để tìm ra các mẫu và mối quan hệ.</a:t>
            </a:r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vi-VN" dirty="0"/>
              <a:t>Tạo mô hình: Dựa trên dữ liệu đã xử lý, hệ thống xây dựng một mô hình dự đoán để hiểu rõ hơn về sở thích và hành vi của người dùng.</a:t>
            </a:r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vi-VN" dirty="0"/>
              <a:t>Đưa ra gợi ý: Mô hình sẽ sử dụng những hiểu biết này để đưa ra các gợi ý phù hợp nhất với từng người dùng.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EE18C-EF38-4145-997A-44C014A5E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77592-4D67-4746-9E47-E735E1790CDF}" type="datetime1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56ED1-AEEB-4829-811E-22A95FA5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104A9-CB29-4D0E-9AF4-2F63CDA8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D076-AFBA-464E-9DF0-8479E314F1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34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07245" y="1877517"/>
            <a:ext cx="5480666" cy="605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765"/>
              </a:lnSpc>
            </a:pPr>
            <a:r>
              <a:rPr lang="en-US" sz="381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Các thuật toán phổ biến</a:t>
            </a:r>
            <a:endParaRPr lang="en-US" sz="3812" dirty="0"/>
          </a:p>
        </p:txBody>
      </p:sp>
      <p:sp>
        <p:nvSpPr>
          <p:cNvPr id="5" name="Text 2"/>
          <p:cNvSpPr/>
          <p:nvPr/>
        </p:nvSpPr>
        <p:spPr>
          <a:xfrm>
            <a:off x="807244" y="2996804"/>
            <a:ext cx="2647256" cy="3026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82"/>
              </a:lnSpc>
            </a:pPr>
            <a:r>
              <a:rPr lang="en-US" sz="190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Collaborative Filtering</a:t>
            </a:r>
            <a:endParaRPr lang="en-US" sz="1906" dirty="0"/>
          </a:p>
        </p:txBody>
      </p:sp>
      <p:sp>
        <p:nvSpPr>
          <p:cNvPr id="6" name="Text 3"/>
          <p:cNvSpPr/>
          <p:nvPr/>
        </p:nvSpPr>
        <p:spPr>
          <a:xfrm>
            <a:off x="807245" y="3505101"/>
            <a:ext cx="3190776" cy="9876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92"/>
              </a:lnSpc>
            </a:pPr>
            <a:r>
              <a:rPr lang="en-US" sz="162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Phương pháp này tìm kiếm các người dùng có sở thích tương tự và dựa vào họ để đưa ra các gợi ý.</a:t>
            </a:r>
            <a:endParaRPr lang="en-US" sz="1620" dirty="0"/>
          </a:p>
        </p:txBody>
      </p:sp>
      <p:sp>
        <p:nvSpPr>
          <p:cNvPr id="7" name="Text 4"/>
          <p:cNvSpPr/>
          <p:nvPr/>
        </p:nvSpPr>
        <p:spPr>
          <a:xfrm>
            <a:off x="4506219" y="2996804"/>
            <a:ext cx="2647256" cy="3026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82"/>
              </a:lnSpc>
            </a:pPr>
            <a:r>
              <a:rPr lang="en-US" sz="190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Content-Based Filtering</a:t>
            </a:r>
            <a:endParaRPr lang="en-US" sz="1906" dirty="0"/>
          </a:p>
        </p:txBody>
      </p:sp>
      <p:sp>
        <p:nvSpPr>
          <p:cNvPr id="8" name="Text 5"/>
          <p:cNvSpPr/>
          <p:nvPr/>
        </p:nvSpPr>
        <p:spPr>
          <a:xfrm>
            <a:off x="4506219" y="3505101"/>
            <a:ext cx="3190776" cy="9876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92"/>
              </a:lnSpc>
            </a:pPr>
            <a:r>
              <a:rPr lang="en-US" sz="162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Phương pháp này dựa vào các đặc điểm của sản phẩm hoặc nội dung để đưa ra các gợi ý.</a:t>
            </a:r>
            <a:endParaRPr lang="en-US" sz="1620" dirty="0"/>
          </a:p>
        </p:txBody>
      </p:sp>
      <p:sp>
        <p:nvSpPr>
          <p:cNvPr id="9" name="Text 6"/>
          <p:cNvSpPr/>
          <p:nvPr/>
        </p:nvSpPr>
        <p:spPr>
          <a:xfrm>
            <a:off x="8205192" y="2996804"/>
            <a:ext cx="3806185" cy="6052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r>
              <a:rPr lang="en-US" sz="190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Hybrid Recommender Systems</a:t>
            </a:r>
            <a:endParaRPr lang="en-US" sz="1906" dirty="0"/>
          </a:p>
        </p:txBody>
      </p:sp>
      <p:sp>
        <p:nvSpPr>
          <p:cNvPr id="10" name="Text 7"/>
          <p:cNvSpPr/>
          <p:nvPr/>
        </p:nvSpPr>
        <p:spPr>
          <a:xfrm>
            <a:off x="8205193" y="3505101"/>
            <a:ext cx="3190776" cy="12902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92"/>
              </a:lnSpc>
            </a:pPr>
            <a:r>
              <a:rPr lang="en-US" sz="162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Phương pháp kết hợp nhiều thuật toán để đưa ra các gợi ý chính xác hơn.</a:t>
            </a:r>
            <a:endParaRPr lang="en-US" sz="16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EFDDA-A3B5-4FD7-9169-FCDB2B98C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Collaborative Filtering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437C1-53E6-48C2-BA92-3507F213A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User-based Collaborative Filtering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86E27-9490-4F51-AF16-8146F8713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1244599"/>
          </a:xfrm>
        </p:spPr>
        <p:txBody>
          <a:bodyPr/>
          <a:lstStyle/>
          <a:p>
            <a:r>
              <a:rPr lang="vi-VN" dirty="0"/>
              <a:t>Tìm kiếm những người dùng có sở thích tương tự và đề xuất các mục mà họ đã thích.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D4091-FC37-402D-B072-7C573514B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vi-VN" sz="1800" dirty="0"/>
              <a:t>m-based Collaborative Filtering</a:t>
            </a:r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149BC7-BA65-4CF4-BDE0-2CB54E28C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1244599"/>
          </a:xfrm>
        </p:spPr>
        <p:txBody>
          <a:bodyPr/>
          <a:lstStyle/>
          <a:p>
            <a:r>
              <a:rPr lang="vi-VN" dirty="0"/>
              <a:t>Tìm kiếm các mục tương tự với những mục mà người dùng đã thích và đề xuất các mục này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7478D-9C4D-4F8E-B987-21B687F7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FA24-FFA6-45AC-9EEC-BDA29CDEE3B3}" type="datetime1">
              <a:rPr lang="en-US" smtClean="0"/>
              <a:t>8/24/2024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26A5D5-1A34-4648-AE3F-C69B9550E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CE286F-CC3B-4802-B7B0-1FFF62A8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D076-AFBA-464E-9DF0-8479E314F1CC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6B5F2B-AAF8-46E4-B2B3-ED3AD2EDC705}"/>
              </a:ext>
            </a:extLst>
          </p:cNvPr>
          <p:cNvSpPr txBox="1"/>
          <p:nvPr/>
        </p:nvSpPr>
        <p:spPr>
          <a:xfrm>
            <a:off x="950524" y="4275667"/>
            <a:ext cx="10205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Thách</a:t>
            </a:r>
            <a:r>
              <a:rPr lang="en-US" b="1" i="1" dirty="0"/>
              <a:t> </a:t>
            </a:r>
            <a:r>
              <a:rPr lang="en-US" b="1" i="1" dirty="0" err="1"/>
              <a:t>thức</a:t>
            </a:r>
            <a:r>
              <a:rPr lang="en-US" b="1" i="1" dirty="0"/>
              <a:t>: </a:t>
            </a:r>
            <a:r>
              <a:rPr lang="vi-VN" dirty="0"/>
              <a:t>Khó khăn khi hệ thống không có đủ dữ liệu về người dùng mới hoặc mục mới.</a:t>
            </a:r>
            <a:endParaRPr lang="en-US" dirty="0"/>
          </a:p>
          <a:p>
            <a:r>
              <a:rPr lang="vi-VN" dirty="0"/>
              <a:t>Xử lý lượng dữ liệu lớn và tìm kiếm tương tự trong thời gian thực có thể đòi hỏi tài nguyên tính toán lớn</a:t>
            </a:r>
            <a:r>
              <a:rPr lang="en-US" dirty="0"/>
              <a:t>.</a:t>
            </a:r>
            <a:endParaRPr lang="vi-V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868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D645-5415-43E0-BA01-2C69F0964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3221285"/>
          </a:xfrm>
        </p:spPr>
        <p:txBody>
          <a:bodyPr/>
          <a:lstStyle/>
          <a:p>
            <a:r>
              <a:rPr lang="en-US" sz="2400" b="1" dirty="0">
                <a:solidFill>
                  <a:srgbClr val="00002E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Content-Based Filtering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038A-1346-4D14-8F9B-85F21A635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vi-VN" b="1" dirty="0"/>
              <a:t>Xây dựng hồ sơ mục: </a:t>
            </a:r>
            <a:r>
              <a:rPr lang="vi-VN" dirty="0"/>
              <a:t>Mỗi mục được biểu diễn bằng một tập hợp các đặc điểm hoặc từ khóa.</a:t>
            </a:r>
          </a:p>
          <a:p>
            <a:pPr algn="just"/>
            <a:r>
              <a:rPr lang="vi-VN" b="1" dirty="0"/>
              <a:t>Xây dựng hồ sơ người dùng: </a:t>
            </a:r>
            <a:r>
              <a:rPr lang="vi-VN" dirty="0"/>
              <a:t>Hồ sơ người dùng được tạo ra từ các đặc điểm của các mục mà người dùng đã thích hoặc tương tác.</a:t>
            </a:r>
          </a:p>
          <a:p>
            <a:pPr algn="just"/>
            <a:r>
              <a:rPr lang="vi-VN" b="1" dirty="0"/>
              <a:t>Tính toán độ tương đồng: </a:t>
            </a:r>
            <a:r>
              <a:rPr lang="vi-VN" dirty="0"/>
              <a:t>Sử dụng các phương pháp như tích vô hướng (dot product) để tính toán độ tương đồng giữa hồ sơ người dùng và các mục khác</a:t>
            </a:r>
            <a:r>
              <a:rPr lang="en-US" dirty="0"/>
              <a:t>.</a:t>
            </a:r>
          </a:p>
          <a:p>
            <a:pPr algn="just"/>
            <a:r>
              <a:rPr lang="vi-VN" i="1" dirty="0">
                <a:solidFill>
                  <a:schemeClr val="bg2">
                    <a:lumMod val="50000"/>
                  </a:schemeClr>
                </a:solidFill>
              </a:rPr>
              <a:t>Hệ thống chỉ cần dữ liệu từ người dùng hiện tại, không cần dựa vào dữ liệu từ người dùng khác như trong Collaborative Filtering.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1C229-7D2E-434A-BD90-1D0843623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67D8-2381-45C1-B8B6-226D3D295671}" type="datetime1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31BA8-2ABA-46F2-873A-B533747B0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CEB89-987D-4198-9A3B-2E9C676A9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D076-AFBA-464E-9DF0-8479E314F1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85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5129411" y="1813223"/>
            <a:ext cx="358378" cy="358378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5252343" y="1879997"/>
            <a:ext cx="112415" cy="224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771"/>
              </a:lnSpc>
            </a:pPr>
            <a:r>
              <a:rPr lang="en-US" sz="1771" b="1" kern="0" spc="-35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1771" dirty="0"/>
          </a:p>
        </p:txBody>
      </p:sp>
      <p:sp>
        <p:nvSpPr>
          <p:cNvPr id="9" name="Text 4"/>
          <p:cNvSpPr/>
          <p:nvPr/>
        </p:nvSpPr>
        <p:spPr>
          <a:xfrm>
            <a:off x="5647035" y="1813223"/>
            <a:ext cx="1873845" cy="234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44"/>
              </a:lnSpc>
            </a:pPr>
            <a:r>
              <a:rPr lang="en-US" sz="1476" b="1" kern="0" spc="-29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Weighted Hybrid</a:t>
            </a:r>
            <a:endParaRPr lang="en-US" sz="1476" dirty="0"/>
          </a:p>
        </p:txBody>
      </p:sp>
      <p:sp>
        <p:nvSpPr>
          <p:cNvPr id="10" name="Text 5"/>
          <p:cNvSpPr/>
          <p:nvPr/>
        </p:nvSpPr>
        <p:spPr>
          <a:xfrm>
            <a:off x="5647036" y="2143026"/>
            <a:ext cx="5987554" cy="5095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07"/>
              </a:lnSpc>
            </a:pPr>
            <a:r>
              <a:rPr lang="en-US" sz="1254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Kết hợp các điểm số từ nhiều hệ thống gợi ý khác nhau bằng cách gán trọng số cho từng hệ thống.</a:t>
            </a:r>
            <a:endParaRPr lang="en-US" sz="1254" dirty="0"/>
          </a:p>
        </p:txBody>
      </p:sp>
      <p:sp>
        <p:nvSpPr>
          <p:cNvPr id="11" name="Shape 6"/>
          <p:cNvSpPr/>
          <p:nvPr/>
        </p:nvSpPr>
        <p:spPr>
          <a:xfrm>
            <a:off x="5129411" y="2991049"/>
            <a:ext cx="358378" cy="358378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5252343" y="3057823"/>
            <a:ext cx="112415" cy="224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771"/>
              </a:lnSpc>
            </a:pPr>
            <a:r>
              <a:rPr lang="en-US" sz="1771" b="1" kern="0" spc="-35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1771" dirty="0"/>
          </a:p>
        </p:txBody>
      </p:sp>
      <p:sp>
        <p:nvSpPr>
          <p:cNvPr id="13" name="Text 8"/>
          <p:cNvSpPr/>
          <p:nvPr/>
        </p:nvSpPr>
        <p:spPr>
          <a:xfrm>
            <a:off x="5647035" y="2991049"/>
            <a:ext cx="1873845" cy="234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44"/>
              </a:lnSpc>
            </a:pPr>
            <a:r>
              <a:rPr lang="en-US" sz="1476" b="1" kern="0" spc="-29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Feature Combination</a:t>
            </a:r>
            <a:endParaRPr lang="en-US" sz="1476" dirty="0"/>
          </a:p>
        </p:txBody>
      </p:sp>
      <p:sp>
        <p:nvSpPr>
          <p:cNvPr id="14" name="Text 9"/>
          <p:cNvSpPr/>
          <p:nvPr/>
        </p:nvSpPr>
        <p:spPr>
          <a:xfrm>
            <a:off x="5647036" y="3320852"/>
            <a:ext cx="5987554" cy="5095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07"/>
              </a:lnSpc>
            </a:pPr>
            <a:r>
              <a:rPr lang="en-US" sz="1254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Kết hợp các đặc điểm từ nhiều hệ thống gợi ý thành một tập hợp đặc điểm duy nhất và sử dụng kỹ thuật Content-Based Filtering trên tập hợp này.</a:t>
            </a:r>
            <a:endParaRPr lang="en-US" sz="1254" dirty="0"/>
          </a:p>
        </p:txBody>
      </p:sp>
      <p:sp>
        <p:nvSpPr>
          <p:cNvPr id="15" name="Shape 10"/>
          <p:cNvSpPr/>
          <p:nvPr/>
        </p:nvSpPr>
        <p:spPr>
          <a:xfrm>
            <a:off x="5129411" y="4168874"/>
            <a:ext cx="358378" cy="358378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5252343" y="4235648"/>
            <a:ext cx="112415" cy="224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771"/>
              </a:lnSpc>
            </a:pPr>
            <a:r>
              <a:rPr lang="en-US" sz="1771" b="1" kern="0" spc="-35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1771" dirty="0"/>
          </a:p>
        </p:txBody>
      </p:sp>
      <p:sp>
        <p:nvSpPr>
          <p:cNvPr id="17" name="Text 12"/>
          <p:cNvSpPr/>
          <p:nvPr/>
        </p:nvSpPr>
        <p:spPr>
          <a:xfrm>
            <a:off x="5647035" y="4168875"/>
            <a:ext cx="1873845" cy="234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44"/>
              </a:lnSpc>
            </a:pPr>
            <a:r>
              <a:rPr lang="en-US" sz="1476" b="1" kern="0" spc="-29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Cascade</a:t>
            </a:r>
            <a:endParaRPr lang="en-US" sz="1476" dirty="0"/>
          </a:p>
        </p:txBody>
      </p:sp>
      <p:sp>
        <p:nvSpPr>
          <p:cNvPr id="18" name="Text 13"/>
          <p:cNvSpPr/>
          <p:nvPr/>
        </p:nvSpPr>
        <p:spPr>
          <a:xfrm>
            <a:off x="5647036" y="4498678"/>
            <a:ext cx="5987554" cy="5095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07"/>
              </a:lnSpc>
            </a:pPr>
            <a:r>
              <a:rPr lang="en-US" sz="1254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Sử dụng một hệ thống gợi ý để lọc các mục và sau đó áp dụng hệ thống gợi ý khác để tinh chỉnh kết quả.</a:t>
            </a:r>
            <a:endParaRPr lang="en-US" sz="1254" dirty="0"/>
          </a:p>
        </p:txBody>
      </p:sp>
      <p:sp>
        <p:nvSpPr>
          <p:cNvPr id="19" name="Shape 14"/>
          <p:cNvSpPr/>
          <p:nvPr/>
        </p:nvSpPr>
        <p:spPr>
          <a:xfrm>
            <a:off x="5129411" y="5346700"/>
            <a:ext cx="358378" cy="358378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5252343" y="5413474"/>
            <a:ext cx="112415" cy="224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771"/>
              </a:lnSpc>
            </a:pPr>
            <a:r>
              <a:rPr lang="en-US" sz="1771" b="1" kern="0" spc="-35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4</a:t>
            </a:r>
            <a:endParaRPr lang="en-US" sz="1771" dirty="0"/>
          </a:p>
        </p:txBody>
      </p:sp>
      <p:sp>
        <p:nvSpPr>
          <p:cNvPr id="21" name="Text 16"/>
          <p:cNvSpPr/>
          <p:nvPr/>
        </p:nvSpPr>
        <p:spPr>
          <a:xfrm>
            <a:off x="5647035" y="5346700"/>
            <a:ext cx="1873845" cy="234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44"/>
              </a:lnSpc>
            </a:pPr>
            <a:r>
              <a:rPr lang="en-US" sz="1476" b="1" kern="0" spc="-29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Switching</a:t>
            </a:r>
            <a:endParaRPr lang="en-US" sz="1476" dirty="0"/>
          </a:p>
        </p:txBody>
      </p:sp>
      <p:sp>
        <p:nvSpPr>
          <p:cNvPr id="22" name="Text 17"/>
          <p:cNvSpPr/>
          <p:nvPr/>
        </p:nvSpPr>
        <p:spPr>
          <a:xfrm>
            <a:off x="5647036" y="5676504"/>
            <a:ext cx="5987554" cy="2547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07"/>
              </a:lnSpc>
            </a:pPr>
            <a:r>
              <a:rPr lang="en-US" sz="1254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Chuyển đổi giữa các hệ thống gợi ý khác nhau dựa trên ngữ cảnh hoặc điều kiện cụ thể.</a:t>
            </a:r>
            <a:endParaRPr lang="en-US" sz="1254" dirty="0"/>
          </a:p>
        </p:txBody>
      </p:sp>
      <p:sp>
        <p:nvSpPr>
          <p:cNvPr id="24" name="Text 1">
            <a:extLst>
              <a:ext uri="{FF2B5EF4-FFF2-40B4-BE49-F238E27FC236}">
                <a16:creationId xmlns:a16="http://schemas.microsoft.com/office/drawing/2014/main" id="{3F1F3182-4D97-4843-8AA3-A566293EFC37}"/>
              </a:ext>
            </a:extLst>
          </p:cNvPr>
          <p:cNvSpPr/>
          <p:nvPr/>
        </p:nvSpPr>
        <p:spPr>
          <a:xfrm>
            <a:off x="250152" y="3074740"/>
            <a:ext cx="4321848" cy="4684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689"/>
              </a:lnSpc>
            </a:pPr>
            <a:r>
              <a:rPr lang="en-US" sz="2951" b="1" kern="0" spc="-59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Các </a:t>
            </a:r>
            <a:r>
              <a:rPr lang="en-US" sz="2951" b="1" kern="0" spc="-59" dirty="0" err="1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loại</a:t>
            </a:r>
            <a:r>
              <a:rPr lang="en-US" sz="2951" b="1" kern="0" spc="-59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</a:p>
          <a:p>
            <a:pPr>
              <a:lnSpc>
                <a:spcPts val="3689"/>
              </a:lnSpc>
            </a:pPr>
            <a:r>
              <a:rPr lang="en-US" sz="2400" b="1" kern="0" spc="-59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Hybrid Recommender Systems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983" y="1881089"/>
            <a:ext cx="4211935" cy="309582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04031" y="593229"/>
            <a:ext cx="6611938" cy="846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335"/>
              </a:lnSpc>
            </a:pPr>
            <a:r>
              <a:rPr lang="en-US" sz="2668" b="1" kern="0" spc="-53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Ví dụ về Hybrid Recommender Systems trong E-commerce</a:t>
            </a:r>
            <a:endParaRPr lang="en-US" sz="2668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31" y="1656159"/>
            <a:ext cx="720031" cy="115212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440061" y="1800126"/>
            <a:ext cx="1694259" cy="21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67"/>
              </a:lnSpc>
            </a:pPr>
            <a:r>
              <a:rPr lang="en-US" sz="1334" b="1" kern="0" spc="-27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Bắt đầu</a:t>
            </a:r>
            <a:endParaRPr lang="en-US" sz="1334" dirty="0"/>
          </a:p>
        </p:txBody>
      </p:sp>
      <p:sp>
        <p:nvSpPr>
          <p:cNvPr id="9" name="Text 3"/>
          <p:cNvSpPr/>
          <p:nvPr/>
        </p:nvSpPr>
        <p:spPr>
          <a:xfrm>
            <a:off x="1440061" y="2098278"/>
            <a:ext cx="5675908" cy="230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14"/>
              </a:lnSpc>
            </a:pPr>
            <a:r>
              <a:rPr lang="en-US" sz="1134" kern="0" spc="-2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Người dùng truy cập trang web Amazon.</a:t>
            </a:r>
            <a:endParaRPr lang="en-US" sz="1134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31" y="2808288"/>
            <a:ext cx="720031" cy="115212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440061" y="2952254"/>
            <a:ext cx="1694259" cy="21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67"/>
              </a:lnSpc>
            </a:pPr>
            <a:r>
              <a:rPr lang="en-US" sz="1334" b="1" kern="0" spc="-27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Collaborative Filtering</a:t>
            </a:r>
            <a:endParaRPr lang="en-US" sz="1334" dirty="0"/>
          </a:p>
        </p:txBody>
      </p:sp>
      <p:sp>
        <p:nvSpPr>
          <p:cNvPr id="12" name="Text 5"/>
          <p:cNvSpPr/>
          <p:nvPr/>
        </p:nvSpPr>
        <p:spPr>
          <a:xfrm>
            <a:off x="1440061" y="3250407"/>
            <a:ext cx="5675908" cy="230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14"/>
              </a:lnSpc>
            </a:pPr>
            <a:r>
              <a:rPr lang="en-US" sz="1134" kern="0" spc="-2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Hệ thống gợi ý sản phẩm dựa trên lịch sử mua sắm của người dùng.</a:t>
            </a:r>
            <a:endParaRPr lang="en-US" sz="1134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031" y="3960416"/>
            <a:ext cx="720031" cy="115212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440061" y="4104382"/>
            <a:ext cx="1743769" cy="21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67"/>
              </a:lnSpc>
            </a:pPr>
            <a:r>
              <a:rPr lang="en-US" sz="1334" b="1" kern="0" spc="-27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Content-Based Filtering</a:t>
            </a:r>
            <a:endParaRPr lang="en-US" sz="1334" dirty="0"/>
          </a:p>
        </p:txBody>
      </p:sp>
      <p:sp>
        <p:nvSpPr>
          <p:cNvPr id="15" name="Text 7"/>
          <p:cNvSpPr/>
          <p:nvPr/>
        </p:nvSpPr>
        <p:spPr>
          <a:xfrm>
            <a:off x="1440061" y="4402534"/>
            <a:ext cx="5675908" cy="230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14"/>
              </a:lnSpc>
            </a:pPr>
            <a:r>
              <a:rPr lang="en-US" sz="1134" kern="0" spc="-2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Hệ thống gợi ý sản phẩm dựa trên thông tin sản phẩm.</a:t>
            </a:r>
            <a:endParaRPr lang="en-US" sz="1134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031" y="5112544"/>
            <a:ext cx="720031" cy="115212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440061" y="5256510"/>
            <a:ext cx="1694259" cy="21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67"/>
              </a:lnSpc>
            </a:pPr>
            <a:r>
              <a:rPr lang="en-US" sz="1334" b="1" kern="0" spc="-27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Kết quả</a:t>
            </a:r>
            <a:endParaRPr lang="en-US" sz="1334" dirty="0"/>
          </a:p>
        </p:txBody>
      </p:sp>
      <p:sp>
        <p:nvSpPr>
          <p:cNvPr id="18" name="Text 9"/>
          <p:cNvSpPr/>
          <p:nvPr/>
        </p:nvSpPr>
        <p:spPr>
          <a:xfrm>
            <a:off x="1440061" y="5554663"/>
            <a:ext cx="5675908" cy="230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14"/>
              </a:lnSpc>
            </a:pPr>
            <a:r>
              <a:rPr lang="en-US" sz="1134" kern="0" spc="-2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Người dùng nhận được danh sách sản phẩm được gợi ý.</a:t>
            </a:r>
            <a:endParaRPr lang="en-US" sz="1134" dirty="0"/>
          </a:p>
        </p:txBody>
      </p:sp>
    </p:spTree>
    <p:extLst>
      <p:ext uri="{BB962C8B-B14F-4D97-AF65-F5344CB8AC3E}">
        <p14:creationId xmlns:p14="http://schemas.microsoft.com/office/powerpoint/2010/main" val="231286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31" y="2125564"/>
            <a:ext cx="4198739" cy="260677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094288" y="1130896"/>
            <a:ext cx="5107507" cy="438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456"/>
              </a:lnSpc>
            </a:pPr>
            <a:r>
              <a:rPr lang="en-US" sz="276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Ứng </a:t>
            </a:r>
            <a:r>
              <a:rPr lang="en-US" sz="2765" b="1" dirty="0" err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dụng</a:t>
            </a:r>
            <a:r>
              <a:rPr lang="en-US" sz="276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2765" b="1" dirty="0" err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thực</a:t>
            </a:r>
            <a:r>
              <a:rPr lang="en-US" sz="276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2765" b="1" dirty="0" err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tê</a:t>
            </a:r>
            <a:r>
              <a:rPr lang="en-US" sz="276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́</a:t>
            </a:r>
            <a:endParaRPr lang="en-US" sz="2765" dirty="0"/>
          </a:p>
        </p:txBody>
      </p:sp>
      <p:sp>
        <p:nvSpPr>
          <p:cNvPr id="7" name="Shape 2"/>
          <p:cNvSpPr/>
          <p:nvPr/>
        </p:nvSpPr>
        <p:spPr>
          <a:xfrm>
            <a:off x="5094288" y="1793578"/>
            <a:ext cx="6575425" cy="871438"/>
          </a:xfrm>
          <a:prstGeom prst="roundRect">
            <a:avLst>
              <a:gd name="adj" fmla="val 25686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5256212" y="1955503"/>
            <a:ext cx="1755577" cy="219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28"/>
              </a:lnSpc>
            </a:pPr>
            <a:r>
              <a:rPr lang="en-US" sz="138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Thương mại điện tử</a:t>
            </a:r>
            <a:endParaRPr lang="en-US" sz="1382" dirty="0"/>
          </a:p>
        </p:txBody>
      </p:sp>
      <p:sp>
        <p:nvSpPr>
          <p:cNvPr id="9" name="Text 4"/>
          <p:cNvSpPr/>
          <p:nvPr/>
        </p:nvSpPr>
        <p:spPr>
          <a:xfrm>
            <a:off x="5256213" y="2264370"/>
            <a:ext cx="6251575" cy="238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80"/>
              </a:lnSpc>
            </a:pPr>
            <a:r>
              <a:rPr lang="en-US" sz="117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Gợi ý sản phẩm phù hợp với sở thích của khách hàng, tăng doanh thu.</a:t>
            </a:r>
            <a:endParaRPr lang="en-US" sz="1175" dirty="0"/>
          </a:p>
        </p:txBody>
      </p:sp>
      <p:sp>
        <p:nvSpPr>
          <p:cNvPr id="10" name="Shape 5"/>
          <p:cNvSpPr/>
          <p:nvPr/>
        </p:nvSpPr>
        <p:spPr>
          <a:xfrm>
            <a:off x="5094288" y="2814241"/>
            <a:ext cx="6575425" cy="871438"/>
          </a:xfrm>
          <a:prstGeom prst="roundRect">
            <a:avLst>
              <a:gd name="adj" fmla="val 25686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5256212" y="2976166"/>
            <a:ext cx="1755577" cy="219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28"/>
              </a:lnSpc>
            </a:pPr>
            <a:r>
              <a:rPr lang="en-US" sz="138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Giải trí</a:t>
            </a:r>
            <a:endParaRPr lang="en-US" sz="1382" dirty="0"/>
          </a:p>
        </p:txBody>
      </p:sp>
      <p:sp>
        <p:nvSpPr>
          <p:cNvPr id="12" name="Text 7"/>
          <p:cNvSpPr/>
          <p:nvPr/>
        </p:nvSpPr>
        <p:spPr>
          <a:xfrm>
            <a:off x="5256213" y="3285033"/>
            <a:ext cx="6251575" cy="238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80"/>
              </a:lnSpc>
            </a:pPr>
            <a:r>
              <a:rPr lang="en-US" sz="117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Gợi ý phim, nhạc, sách phù hợp với sở thích của người dùng, tăng độ tương tác.</a:t>
            </a:r>
            <a:endParaRPr lang="en-US" sz="1175" dirty="0"/>
          </a:p>
        </p:txBody>
      </p:sp>
      <p:sp>
        <p:nvSpPr>
          <p:cNvPr id="13" name="Shape 8"/>
          <p:cNvSpPr/>
          <p:nvPr/>
        </p:nvSpPr>
        <p:spPr>
          <a:xfrm>
            <a:off x="5094288" y="3834904"/>
            <a:ext cx="6575425" cy="871438"/>
          </a:xfrm>
          <a:prstGeom prst="roundRect">
            <a:avLst>
              <a:gd name="adj" fmla="val 25686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5256212" y="3996829"/>
            <a:ext cx="1755577" cy="219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28"/>
              </a:lnSpc>
            </a:pPr>
            <a:r>
              <a:rPr lang="en-US" sz="138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Mạng xã hội</a:t>
            </a:r>
            <a:endParaRPr lang="en-US" sz="1382" dirty="0"/>
          </a:p>
        </p:txBody>
      </p:sp>
      <p:sp>
        <p:nvSpPr>
          <p:cNvPr id="15" name="Text 10"/>
          <p:cNvSpPr/>
          <p:nvPr/>
        </p:nvSpPr>
        <p:spPr>
          <a:xfrm>
            <a:off x="5256213" y="4305697"/>
            <a:ext cx="6251575" cy="238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80"/>
              </a:lnSpc>
            </a:pPr>
            <a:r>
              <a:rPr lang="en-US" sz="117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Gợi ý bạn bè, nội dung phù hợp với sở thích của người dùng, tăng độ gắn kết.</a:t>
            </a:r>
            <a:endParaRPr lang="en-US" sz="1175" dirty="0"/>
          </a:p>
        </p:txBody>
      </p:sp>
      <p:sp>
        <p:nvSpPr>
          <p:cNvPr id="16" name="Shape 11"/>
          <p:cNvSpPr/>
          <p:nvPr/>
        </p:nvSpPr>
        <p:spPr>
          <a:xfrm>
            <a:off x="5094288" y="4855568"/>
            <a:ext cx="6575425" cy="871438"/>
          </a:xfrm>
          <a:prstGeom prst="roundRect">
            <a:avLst>
              <a:gd name="adj" fmla="val 25686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256212" y="5017493"/>
            <a:ext cx="1755577" cy="219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28"/>
              </a:lnSpc>
            </a:pPr>
            <a:r>
              <a:rPr lang="en-US" sz="138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Dịch vụ tài chính</a:t>
            </a:r>
            <a:endParaRPr lang="en-US" sz="1382" dirty="0"/>
          </a:p>
        </p:txBody>
      </p:sp>
      <p:sp>
        <p:nvSpPr>
          <p:cNvPr id="18" name="Text 13"/>
          <p:cNvSpPr/>
          <p:nvPr/>
        </p:nvSpPr>
        <p:spPr>
          <a:xfrm>
            <a:off x="5256213" y="5326360"/>
            <a:ext cx="6251575" cy="238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80"/>
              </a:lnSpc>
            </a:pPr>
            <a:r>
              <a:rPr lang="en-US" sz="117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Gợi ý sản phẩm tài chính phù hợp với nhu cầu của khách hàng, tăng tỷ lệ khách hàng.</a:t>
            </a:r>
            <a:endParaRPr lang="en-US" sz="117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0b25fb7-3eb7-4268-84c8-684082f5ec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E3D1B711BD2D4E8AB65943F650D6F4" ma:contentTypeVersion="9" ma:contentTypeDescription="Create a new document." ma:contentTypeScope="" ma:versionID="838033c09b0d90d721f51406d4a34709">
  <xsd:schema xmlns:xsd="http://www.w3.org/2001/XMLSchema" xmlns:xs="http://www.w3.org/2001/XMLSchema" xmlns:p="http://schemas.microsoft.com/office/2006/metadata/properties" xmlns:ns3="e0b25fb7-3eb7-4268-84c8-684082f5eced" xmlns:ns4="1886dcd6-effb-42a2-b4f5-01034bfedd07" targetNamespace="http://schemas.microsoft.com/office/2006/metadata/properties" ma:root="true" ma:fieldsID="d8eea05225df03e6048ef64d51b6699c" ns3:_="" ns4:_="">
    <xsd:import namespace="e0b25fb7-3eb7-4268-84c8-684082f5eced"/>
    <xsd:import namespace="1886dcd6-effb-42a2-b4f5-01034bfedd07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b25fb7-3eb7-4268-84c8-684082f5eced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86dcd6-effb-42a2-b4f5-01034bfedd07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AD2798-3C01-43EB-B5D5-3F65F80C4531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1886dcd6-effb-42a2-b4f5-01034bfedd07"/>
    <ds:schemaRef ds:uri="http://schemas.openxmlformats.org/package/2006/metadata/core-properties"/>
    <ds:schemaRef ds:uri="http://www.w3.org/XML/1998/namespace"/>
    <ds:schemaRef ds:uri="e0b25fb7-3eb7-4268-84c8-684082f5eced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C55293C-9029-45C9-A78E-E6FD05BC0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b25fb7-3eb7-4268-84c8-684082f5eced"/>
    <ds:schemaRef ds:uri="1886dcd6-effb-42a2-b4f5-01034bfedd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0B33456-B7FD-4E63-96A6-4EE6FC935A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326</TotalTime>
  <Words>969</Words>
  <Application>Microsoft Office PowerPoint</Application>
  <PresentationFormat>Widescreen</PresentationFormat>
  <Paragraphs>97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Nunito</vt:lpstr>
      <vt:lpstr>PT Sans</vt:lpstr>
      <vt:lpstr>Source Sans Pro</vt:lpstr>
      <vt:lpstr>Source Serif Pro</vt:lpstr>
      <vt:lpstr>Times New Roman</vt:lpstr>
      <vt:lpstr>Wingdings</vt:lpstr>
      <vt:lpstr>Retrospect</vt:lpstr>
      <vt:lpstr>PowerPoint Presentation</vt:lpstr>
      <vt:lpstr>Định nghĩa</vt:lpstr>
      <vt:lpstr>Cách thức hoạt động</vt:lpstr>
      <vt:lpstr>PowerPoint Presentation</vt:lpstr>
      <vt:lpstr>Collaborative Filtering</vt:lpstr>
      <vt:lpstr>Content-Based Filtering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Phạm Thị Trà My</dc:creator>
  <cp:lastModifiedBy>Phạm Thị Trà My</cp:lastModifiedBy>
  <cp:revision>43</cp:revision>
  <dcterms:created xsi:type="dcterms:W3CDTF">2024-08-08T08:10:38Z</dcterms:created>
  <dcterms:modified xsi:type="dcterms:W3CDTF">2024-08-24T14:16:39Z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0x010100CEE3D1B711BD2D4E8AB65943F650D6F4</vt:lpwstr>
  </property>
</Properties>
</file>